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23" r:id="rId2"/>
    <p:sldId id="259" r:id="rId3"/>
    <p:sldId id="327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04" r:id="rId21"/>
    <p:sldId id="305" r:id="rId22"/>
    <p:sldId id="306" r:id="rId23"/>
    <p:sldId id="328" r:id="rId24"/>
    <p:sldId id="329" r:id="rId25"/>
    <p:sldId id="308" r:id="rId26"/>
    <p:sldId id="317" r:id="rId27"/>
    <p:sldId id="307" r:id="rId28"/>
    <p:sldId id="319" r:id="rId29"/>
    <p:sldId id="320" r:id="rId30"/>
    <p:sldId id="32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35"/>
    <p:restoredTop sz="82851" autoAdjust="0"/>
  </p:normalViewPr>
  <p:slideViewPr>
    <p:cSldViewPr>
      <p:cViewPr varScale="1">
        <p:scale>
          <a:sx n="93" d="100"/>
          <a:sy n="93" d="100"/>
        </p:scale>
        <p:origin x="240" y="192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4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2019:</a:t>
            </a:r>
            <a:br>
              <a:rPr lang="en-US" sz="3600" dirty="0"/>
            </a:br>
            <a:r>
              <a:rPr lang="en-US" sz="4900" dirty="0"/>
              <a:t>Visualization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/>
              <a:t>June 25, 2019</a:t>
            </a:r>
            <a:endParaRPr lang="en-US" dirty="0"/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75920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, 1983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87680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“Above all else,        show the data.”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14400"/>
            <a:ext cx="4412163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73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, 1983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7322" y="1828800"/>
          <a:ext cx="7345078" cy="111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3" imgW="3162300" imgH="431800" progId="Equation.3">
                  <p:embed/>
                </p:oleObj>
              </mc:Choice>
              <mc:Fallback>
                <p:oleObj name="Equation" r:id="rId3" imgW="3162300" imgH="4318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322" y="1828800"/>
                        <a:ext cx="7345078" cy="1110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2490216" y="3805671"/>
          <a:ext cx="6348984" cy="1070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2832100" imgH="431800" progId="Equation.3">
                  <p:embed/>
                </p:oleObj>
              </mc:Choice>
              <mc:Fallback>
                <p:oleObj name="Equation" r:id="rId5" imgW="2832100" imgH="431800" progId="Equation.3">
                  <p:embed/>
                  <p:pic>
                    <p:nvPicPr>
                      <p:cNvPr id="7" name="Content Placeholder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216" y="3805671"/>
                        <a:ext cx="6348984" cy="1070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/>
        </p:nvGraphicFramePr>
        <p:xfrm>
          <a:off x="2490217" y="5742894"/>
          <a:ext cx="6492262" cy="505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7" imgW="2895600" imgH="203200" progId="Equation.3">
                  <p:embed/>
                </p:oleObj>
              </mc:Choice>
              <mc:Fallback>
                <p:oleObj name="Equation" r:id="rId7" imgW="2895600" imgH="203200" progId="Equation.3">
                  <p:embed/>
                  <p:pic>
                    <p:nvPicPr>
                      <p:cNvPr id="8" name="Content Placeholder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0217" y="5742894"/>
                        <a:ext cx="6492262" cy="505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362200" y="3505200"/>
            <a:ext cx="6324600" cy="14478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381000" y="1600200"/>
            <a:ext cx="7391400" cy="12954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981200" y="5410200"/>
            <a:ext cx="7086600" cy="12192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: maximize the data-ink ratio</a:t>
            </a:r>
          </a:p>
        </p:txBody>
      </p:sp>
      <p:pic>
        <p:nvPicPr>
          <p:cNvPr id="2052" name="Picture 4" descr="High Data-Ink Ra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721356"/>
            <a:ext cx="5979077" cy="445084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w Data-Ink Ra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5273" y="1721357"/>
            <a:ext cx="5964130" cy="445084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01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bing_destination_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07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think of the data-ink ratio?</a:t>
            </a:r>
          </a:p>
          <a:p>
            <a:r>
              <a:rPr lang="en-US" dirty="0"/>
              <a:t>Consider ways to </a:t>
            </a:r>
            <a:r>
              <a:rPr lang="en-US" b="1" dirty="0"/>
              <a:t>maximize</a:t>
            </a:r>
            <a:r>
              <a:rPr lang="en-US" dirty="0"/>
              <a:t> it…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6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unnecessary containment and repetition</a:t>
            </a:r>
          </a:p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3200400"/>
            <a:ext cx="7281534" cy="286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066" y="3276600"/>
            <a:ext cx="7281534" cy="31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Navigational aids shouldn’t compete with data</a:t>
            </a:r>
          </a:p>
          <a:p>
            <a:r>
              <a:rPr lang="en-US" dirty="0"/>
              <a:t>Avoid: heavy </a:t>
            </a:r>
            <a:r>
              <a:rPr lang="en-US" b="1" dirty="0"/>
              <a:t>axes</a:t>
            </a:r>
            <a:r>
              <a:rPr lang="en-US" dirty="0"/>
              <a:t>, </a:t>
            </a:r>
            <a:r>
              <a:rPr lang="en-US" b="1" dirty="0"/>
              <a:t>error bars </a:t>
            </a:r>
            <a:r>
              <a:rPr lang="en-US" dirty="0"/>
              <a:t>and </a:t>
            </a:r>
            <a:r>
              <a:rPr lang="en-US" b="1" dirty="0"/>
              <a:t>glyphs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3682426"/>
            <a:ext cx="8240661" cy="165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599" y="3124200"/>
            <a:ext cx="7179271" cy="3040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9520" y="6396335"/>
            <a:ext cx="9153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Heer</a:t>
            </a:r>
            <a:r>
              <a:rPr lang="en-US" sz="1200" dirty="0"/>
              <a:t> J, </a:t>
            </a:r>
            <a:r>
              <a:rPr lang="en-US" sz="1200" dirty="0" err="1"/>
              <a:t>Bostock</a:t>
            </a:r>
            <a:r>
              <a:rPr lang="en-US" sz="1200" dirty="0"/>
              <a:t> M (2010) Crowdsourcing graphical perception: using mechanical </a:t>
            </a:r>
            <a:r>
              <a:rPr lang="en-US" sz="1200" dirty="0" err="1"/>
              <a:t>turk</a:t>
            </a:r>
            <a:r>
              <a:rPr lang="en-US" sz="1200" dirty="0"/>
              <a:t> to assess visualization design.</a:t>
            </a:r>
          </a:p>
          <a:p>
            <a:pPr algn="r"/>
            <a:r>
              <a:rPr lang="en-US" sz="1200" dirty="0"/>
              <a:t>Proceedings of the 28th international conference on Human factors in computing systems. Atlanta, Georgia, USA: ACM. pp. 203-212.</a:t>
            </a:r>
          </a:p>
        </p:txBody>
      </p:sp>
    </p:spTree>
    <p:extLst>
      <p:ext uri="{BB962C8B-B14F-4D97-AF65-F5344CB8AC3E}">
        <p14:creationId xmlns:p14="http://schemas.microsoft.com/office/powerpoint/2010/main" val="41048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Simplify, simplify, simplify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2362200"/>
            <a:ext cx="4511842" cy="329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39"/>
          <a:stretch/>
        </p:blipFill>
        <p:spPr>
          <a:xfrm>
            <a:off x="4632158" y="2362200"/>
            <a:ext cx="4511842" cy="3299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602356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200" dirty="0" err="1"/>
              <a:t>Sharov</a:t>
            </a:r>
            <a:r>
              <a:rPr lang="it-IT" sz="1200" dirty="0"/>
              <a:t> AA, et al (2006) </a:t>
            </a:r>
            <a:r>
              <a:rPr lang="it-IT" sz="1200" dirty="0" err="1"/>
              <a:t>Genome</a:t>
            </a:r>
            <a:r>
              <a:rPr lang="it-IT" sz="1200" dirty="0"/>
              <a:t> Res 16: 505-509.</a:t>
            </a:r>
          </a:p>
          <a:p>
            <a:r>
              <a:rPr lang="it-IT" sz="1200" dirty="0" err="1"/>
              <a:t>Peterson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et al. (2009) </a:t>
            </a:r>
            <a:r>
              <a:rPr lang="it-IT" sz="1200" dirty="0" err="1"/>
              <a:t>Genome</a:t>
            </a:r>
            <a:r>
              <a:rPr lang="it-IT" sz="1200" dirty="0"/>
              <a:t> Res 19: 2317-2323.</a:t>
            </a:r>
          </a:p>
          <a:p>
            <a:r>
              <a:rPr lang="de-DE" sz="1200" dirty="0"/>
              <a:t>Thomson NR, et al. (2005) Genome Res 15: 629-640.</a:t>
            </a:r>
          </a:p>
          <a:p>
            <a:r>
              <a:rPr lang="it-IT" sz="1200" dirty="0"/>
              <a:t>DB, </a:t>
            </a:r>
            <a:r>
              <a:rPr lang="it-IT" sz="1200" dirty="0" err="1"/>
              <a:t>Ko</a:t>
            </a:r>
            <a:r>
              <a:rPr lang="it-IT" sz="1200" dirty="0"/>
              <a:t> MS (2005) </a:t>
            </a:r>
            <a:r>
              <a:rPr lang="it-IT" sz="1200" dirty="0" err="1"/>
              <a:t>Genome</a:t>
            </a:r>
            <a:r>
              <a:rPr lang="it-IT" sz="1200" dirty="0"/>
              <a:t> Res 15: 748-754.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536473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1994742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caveat: “chart junk” 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2996" y="1327598"/>
            <a:ext cx="6382665" cy="4953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208385"/>
            <a:ext cx="6530257" cy="5192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6" y="6577043"/>
            <a:ext cx="788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Bateman et al. “Useful Junk? The Effects of Visual Embellishment on Comprehension and Memorability of Charts”, CHI 2010</a:t>
            </a:r>
          </a:p>
        </p:txBody>
      </p:sp>
    </p:spTree>
    <p:extLst>
      <p:ext uri="{BB962C8B-B14F-4D97-AF65-F5344CB8AC3E}">
        <p14:creationId xmlns:p14="http://schemas.microsoft.com/office/powerpoint/2010/main" val="236386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junk and eye gaze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5" t="1880"/>
          <a:stretch/>
        </p:blipFill>
        <p:spPr bwMode="auto">
          <a:xfrm>
            <a:off x="228600" y="2404372"/>
            <a:ext cx="4343400" cy="314870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799" y="2588139"/>
            <a:ext cx="4572001" cy="300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21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Pre-lunch activity: deconstructing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a data visualization you think is interesting</a:t>
            </a:r>
          </a:p>
          <a:p>
            <a:pPr lvl="1"/>
            <a:r>
              <a:rPr lang="en-US" dirty="0"/>
              <a:t>Some ideas: </a:t>
            </a:r>
            <a:r>
              <a:rPr lang="en-US" dirty="0" err="1"/>
              <a:t>NYTimes</a:t>
            </a:r>
            <a:r>
              <a:rPr lang="en-US" dirty="0"/>
              <a:t>, </a:t>
            </a:r>
            <a:r>
              <a:rPr lang="en-US" dirty="0" err="1"/>
              <a:t>VisualisingData.com</a:t>
            </a:r>
            <a:r>
              <a:rPr lang="en-US" dirty="0"/>
              <a:t>, </a:t>
            </a:r>
            <a:r>
              <a:rPr lang="en-US" dirty="0" err="1"/>
              <a:t>Visual.ly</a:t>
            </a:r>
            <a:endParaRPr lang="en-US" dirty="0"/>
          </a:p>
          <a:p>
            <a:pPr lvl="1"/>
            <a:r>
              <a:rPr lang="en-US" dirty="0"/>
              <a:t>Remember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following:</a:t>
            </a:r>
          </a:p>
          <a:p>
            <a:pPr lvl="1"/>
            <a:r>
              <a:rPr lang="en-US" dirty="0"/>
              <a:t>What is the </a:t>
            </a:r>
            <a:r>
              <a:rPr lang="en-US" b="1" dirty="0"/>
              <a:t>data</a:t>
            </a:r>
            <a:r>
              <a:rPr lang="en-US" dirty="0"/>
              <a:t> that’s being visualized? Where did it come from?</a:t>
            </a:r>
          </a:p>
          <a:p>
            <a:pPr lvl="1"/>
            <a:r>
              <a:rPr lang="en-US" dirty="0"/>
              <a:t>Which </a:t>
            </a:r>
            <a:r>
              <a:rPr lang="en-US" b="1" dirty="0"/>
              <a:t>data dimensions</a:t>
            </a:r>
            <a:r>
              <a:rPr lang="en-US" dirty="0"/>
              <a:t> are mapped to which </a:t>
            </a:r>
            <a:r>
              <a:rPr lang="en-US" b="1" dirty="0"/>
              <a:t>visual dimensions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How does this </a:t>
            </a:r>
            <a:r>
              <a:rPr lang="en-US" b="1" dirty="0"/>
              <a:t>shape your understanding </a:t>
            </a:r>
            <a:r>
              <a:rPr lang="en-US" dirty="0"/>
              <a:t>of the data?</a:t>
            </a:r>
          </a:p>
          <a:p>
            <a:pPr lvl="1"/>
            <a:r>
              <a:rPr lang="en-US" dirty="0"/>
              <a:t>If you </a:t>
            </a:r>
            <a:r>
              <a:rPr lang="en-US" b="1" dirty="0"/>
              <a:t>liked</a:t>
            </a:r>
            <a:r>
              <a:rPr lang="en-US" dirty="0"/>
              <a:t> the visualization: what is it doing </a:t>
            </a:r>
            <a:r>
              <a:rPr lang="en-US" b="1" dirty="0"/>
              <a:t>well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If you </a:t>
            </a:r>
            <a:r>
              <a:rPr lang="en-US" b="1" dirty="0"/>
              <a:t>disliked</a:t>
            </a:r>
            <a:r>
              <a:rPr lang="en-US" dirty="0"/>
              <a:t> the visualization: what would you </a:t>
            </a:r>
            <a:r>
              <a:rPr lang="en-US" b="1" dirty="0"/>
              <a:t>change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0706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visualization techniques do you know?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728" b="-117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126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Used for </a:t>
            </a:r>
            <a:r>
              <a:rPr lang="en-US" sz="2000" b="1" dirty="0">
                <a:solidFill>
                  <a:srgbClr val="003470"/>
                </a:solidFill>
              </a:rPr>
              <a:t>comparable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Compares </a:t>
            </a:r>
            <a:r>
              <a:rPr lang="en-US" sz="2000" b="1" dirty="0">
                <a:solidFill>
                  <a:srgbClr val="003470"/>
                </a:solidFill>
              </a:rPr>
              <a:t>quantitative</a:t>
            </a:r>
            <a:r>
              <a:rPr lang="en-US" sz="2000" dirty="0">
                <a:solidFill>
                  <a:srgbClr val="003470"/>
                </a:solidFill>
              </a:rPr>
              <a:t> values for different categories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</a:t>
            </a:r>
            <a:r>
              <a:rPr lang="en-US" sz="2000" b="1" dirty="0">
                <a:solidFill>
                  <a:srgbClr val="003470"/>
                </a:solidFill>
              </a:rPr>
              <a:t>relative amounts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Grouped/stacked bars can break each </a:t>
            </a:r>
            <a:r>
              <a:rPr lang="en-US" sz="2000" b="1" dirty="0">
                <a:solidFill>
                  <a:srgbClr val="003470"/>
                </a:solidFill>
              </a:rPr>
              <a:t>category</a:t>
            </a:r>
            <a:r>
              <a:rPr lang="en-US" sz="2000" dirty="0">
                <a:solidFill>
                  <a:srgbClr val="003470"/>
                </a:solidFill>
              </a:rPr>
              <a:t> into sub-groups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Looks like a bar chart</a:t>
            </a:r>
            <a:r>
              <a:rPr lang="mr-IN" sz="2000" dirty="0">
                <a:solidFill>
                  <a:srgbClr val="003470"/>
                </a:solidFill>
              </a:rPr>
              <a:t>…</a:t>
            </a:r>
            <a:r>
              <a:rPr lang="en-US" sz="2000" dirty="0">
                <a:solidFill>
                  <a:srgbClr val="003470"/>
                </a:solidFill>
              </a:rPr>
              <a:t> but the x-axis is </a:t>
            </a:r>
            <a:r>
              <a:rPr lang="en-US" sz="2000" b="1" dirty="0">
                <a:solidFill>
                  <a:srgbClr val="003470"/>
                </a:solidFill>
              </a:rPr>
              <a:t>continuous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Y-axis shows count or relative frequency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</a:t>
            </a:r>
            <a:r>
              <a:rPr lang="en-US" sz="2000" b="1" dirty="0">
                <a:solidFill>
                  <a:srgbClr val="003470"/>
                </a:solidFill>
              </a:rPr>
              <a:t>distribution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Note: bin size makes a big difference!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2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Also useful for highlighting </a:t>
            </a:r>
            <a:r>
              <a:rPr lang="en-US" sz="2000" b="1" dirty="0">
                <a:solidFill>
                  <a:srgbClr val="003470"/>
                </a:solidFill>
              </a:rPr>
              <a:t>distribution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Calls out key values: 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median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1</a:t>
            </a:r>
            <a:r>
              <a:rPr lang="en-US" sz="1200" baseline="30000" dirty="0">
                <a:solidFill>
                  <a:srgbClr val="003470"/>
                </a:solidFill>
              </a:rPr>
              <a:t>st</a:t>
            </a:r>
            <a:r>
              <a:rPr lang="en-US" sz="1200" dirty="0">
                <a:solidFill>
                  <a:srgbClr val="003470"/>
                </a:solidFill>
              </a:rPr>
              <a:t> &amp; 3</a:t>
            </a:r>
            <a:r>
              <a:rPr lang="en-US" sz="1200" baseline="30000" dirty="0">
                <a:solidFill>
                  <a:srgbClr val="003470"/>
                </a:solidFill>
              </a:rPr>
              <a:t>rd</a:t>
            </a:r>
            <a:r>
              <a:rPr lang="en-US" sz="1200" dirty="0">
                <a:solidFill>
                  <a:srgbClr val="003470"/>
                </a:solidFill>
              </a:rPr>
              <a:t> quartiles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“fences”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outliers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33143" y="4473584"/>
            <a:ext cx="1535525" cy="1199497"/>
            <a:chOff x="-87859" y="2141890"/>
            <a:chExt cx="1535525" cy="1199497"/>
          </a:xfrm>
        </p:grpSpPr>
        <p:sp>
          <p:nvSpPr>
            <p:cNvPr id="6" name="TextBox 5"/>
            <p:cNvSpPr txBox="1"/>
            <p:nvPr/>
          </p:nvSpPr>
          <p:spPr>
            <a:xfrm>
              <a:off x="-87859" y="2559414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median</a:t>
              </a:r>
            </a:p>
          </p:txBody>
        </p:sp>
        <p:sp>
          <p:nvSpPr>
            <p:cNvPr id="8" name="Circular Arrow 7"/>
            <p:cNvSpPr/>
            <p:nvPr/>
          </p:nvSpPr>
          <p:spPr>
            <a:xfrm rot="3891475" flipH="1" flipV="1">
              <a:off x="245266" y="2138987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25666" y="3270991"/>
            <a:ext cx="1652277" cy="2429387"/>
            <a:chOff x="5851378" y="3108253"/>
            <a:chExt cx="1652277" cy="2429387"/>
          </a:xfrm>
        </p:grpSpPr>
        <p:grpSp>
          <p:nvGrpSpPr>
            <p:cNvPr id="9" name="Group 8"/>
            <p:cNvGrpSpPr/>
            <p:nvPr/>
          </p:nvGrpSpPr>
          <p:grpSpPr>
            <a:xfrm>
              <a:off x="5934178" y="3108253"/>
              <a:ext cx="1569477" cy="1199497"/>
              <a:chOff x="-1298686" y="2375871"/>
              <a:chExt cx="1569477" cy="119949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-500574" y="2482627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3</a:t>
                </a:r>
                <a:r>
                  <a:rPr lang="en-US" sz="1400" baseline="30000" dirty="0">
                    <a:solidFill>
                      <a:srgbClr val="003470"/>
                    </a:solidFill>
                  </a:rPr>
                  <a:t>rd</a:t>
                </a:r>
                <a:r>
                  <a:rPr lang="en-US" sz="1400" dirty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quartile</a:t>
                </a:r>
              </a:p>
            </p:txBody>
          </p:sp>
          <p:sp>
            <p:nvSpPr>
              <p:cNvPr id="12" name="Circular Arrow 11"/>
              <p:cNvSpPr/>
              <p:nvPr/>
            </p:nvSpPr>
            <p:spPr>
              <a:xfrm rot="3638202">
                <a:off x="-1295783" y="2372968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851378" y="4337310"/>
              <a:ext cx="1504764" cy="1200330"/>
              <a:chOff x="-1421562" y="2026503"/>
              <a:chExt cx="1504764" cy="120033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-688163" y="2703613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1</a:t>
                </a:r>
                <a:r>
                  <a:rPr lang="en-US" sz="1400" baseline="30000" dirty="0">
                    <a:solidFill>
                      <a:srgbClr val="003470"/>
                    </a:solidFill>
                  </a:rPr>
                  <a:t>st</a:t>
                </a:r>
                <a:r>
                  <a:rPr lang="en-US" sz="1400" dirty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quartile</a:t>
                </a:r>
              </a:p>
            </p:txBody>
          </p:sp>
          <p:sp>
            <p:nvSpPr>
              <p:cNvPr id="15" name="Circular Arrow 14"/>
              <p:cNvSpPr/>
              <p:nvPr/>
            </p:nvSpPr>
            <p:spPr>
              <a:xfrm rot="18820341" flipV="1">
                <a:off x="-1418659" y="2023600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330324" y="3190286"/>
            <a:ext cx="932677" cy="848314"/>
            <a:chOff x="2814969" y="3625391"/>
            <a:chExt cx="932677" cy="848314"/>
          </a:xfrm>
        </p:grpSpPr>
        <p:sp>
          <p:nvSpPr>
            <p:cNvPr id="4" name="Left Bracket 3"/>
            <p:cNvSpPr/>
            <p:nvPr/>
          </p:nvSpPr>
          <p:spPr>
            <a:xfrm>
              <a:off x="3656845" y="3625391"/>
              <a:ext cx="90801" cy="848314"/>
            </a:xfrm>
            <a:prstGeom prst="leftBracket">
              <a:avLst/>
            </a:prstGeom>
            <a:ln w="28575">
              <a:solidFill>
                <a:srgbClr val="003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14969" y="3787905"/>
              <a:ext cx="870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“fence”</a:t>
              </a:r>
            </a:p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(1.5IQR)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68151" y="3999157"/>
            <a:ext cx="1199497" cy="1303136"/>
            <a:chOff x="-277463" y="2641703"/>
            <a:chExt cx="1199497" cy="1303136"/>
          </a:xfrm>
        </p:grpSpPr>
        <p:sp>
          <p:nvSpPr>
            <p:cNvPr id="18" name="TextBox 17"/>
            <p:cNvSpPr txBox="1"/>
            <p:nvPr/>
          </p:nvSpPr>
          <p:spPr>
            <a:xfrm>
              <a:off x="-13705" y="2641703"/>
              <a:ext cx="671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outlier</a:t>
              </a:r>
            </a:p>
          </p:txBody>
        </p:sp>
        <p:sp>
          <p:nvSpPr>
            <p:cNvPr id="19" name="Circular Arrow 18"/>
            <p:cNvSpPr/>
            <p:nvPr/>
          </p:nvSpPr>
          <p:spPr>
            <a:xfrm rot="10179804" flipH="1" flipV="1">
              <a:off x="-277463" y="2739536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1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add-ons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Use “jitter” to show actual values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Reference lines can help provide context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Can use annotations to show statistical significance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76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Shows the relationship between two </a:t>
            </a:r>
            <a:r>
              <a:rPr lang="en-US" sz="2000" b="1" dirty="0">
                <a:solidFill>
                  <a:srgbClr val="003470"/>
                </a:solidFill>
              </a:rPr>
              <a:t>continuous variables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Each point in the plot represents an observation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You can change color or symbol to </a:t>
            </a:r>
            <a:r>
              <a:rPr lang="en-US" sz="2000" b="1" dirty="0">
                <a:solidFill>
                  <a:srgbClr val="003470"/>
                </a:solidFill>
              </a:rPr>
              <a:t>highlight groups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Sometimes useful to show a trend line (regression)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3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 (SPLOM)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Scatterplots show the relationship between just two </a:t>
            </a:r>
            <a:r>
              <a:rPr lang="en-US" sz="2000" b="1" dirty="0">
                <a:solidFill>
                  <a:srgbClr val="003470"/>
                </a:solidFill>
              </a:rPr>
              <a:t>continuous variables at a time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We can combine multiple scatterplots into a matrix to show additional relationships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2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07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Shows the trend in one variable, often </a:t>
            </a:r>
            <a:r>
              <a:rPr lang="en-US" sz="2000" b="1" dirty="0">
                <a:solidFill>
                  <a:srgbClr val="003470"/>
                </a:solidFill>
              </a:rPr>
              <a:t>over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Multiple lines can show multiple variables, or the same variable for multiple observations (must have the </a:t>
            </a:r>
            <a:r>
              <a:rPr lang="en-US" sz="2000" b="1" dirty="0">
                <a:solidFill>
                  <a:srgbClr val="003470"/>
                </a:solidFill>
              </a:rPr>
              <a:t>same scale</a:t>
            </a:r>
            <a:r>
              <a:rPr lang="en-US" sz="2000" dirty="0">
                <a:solidFill>
                  <a:srgbClr val="003470"/>
                </a:solidFill>
              </a:rPr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“position switches”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3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variables: line chart matrix?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43" y="1066800"/>
            <a:ext cx="5546713" cy="5598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886823"/>
            <a:ext cx="2470275" cy="28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38" r="91609" b="60121"/>
          <a:stretch/>
        </p:blipFill>
        <p:spPr>
          <a:xfrm>
            <a:off x="1798643" y="2250335"/>
            <a:ext cx="465355" cy="104923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373" r="91360" b="43106"/>
          <a:stretch/>
        </p:blipFill>
        <p:spPr>
          <a:xfrm>
            <a:off x="1798643" y="3327183"/>
            <a:ext cx="479160" cy="924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/>
              <a:t>Weirder idea</a:t>
            </a:r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047" r="91722" b="78862"/>
          <a:stretch/>
        </p:blipFill>
        <p:spPr>
          <a:xfrm>
            <a:off x="1798643" y="1293408"/>
            <a:ext cx="459062" cy="95692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93635" r="20" b="201"/>
          <a:stretch/>
        </p:blipFill>
        <p:spPr>
          <a:xfrm>
            <a:off x="2263999" y="6309222"/>
            <a:ext cx="5080192" cy="34514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6893" r="91360" b="24613"/>
          <a:stretch/>
        </p:blipFill>
        <p:spPr>
          <a:xfrm>
            <a:off x="1798643" y="4252167"/>
            <a:ext cx="479160" cy="103543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6374" r="91360" b="6859"/>
          <a:stretch/>
        </p:blipFill>
        <p:spPr>
          <a:xfrm>
            <a:off x="1798643" y="5342820"/>
            <a:ext cx="479160" cy="93879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 	      A 	          W 	 D 	     M</a:t>
            </a:r>
          </a:p>
        </p:txBody>
      </p:sp>
      <p:pic>
        <p:nvPicPr>
          <p:cNvPr id="21" name="Picture 20" descr="parallel lines highligh.jp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7191" r="9175" b="10356"/>
          <a:stretch/>
        </p:blipFill>
        <p:spPr>
          <a:xfrm>
            <a:off x="2002536" y="2209799"/>
            <a:ext cx="4953000" cy="251701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“parallel coordinates plot”</a:t>
            </a:r>
          </a:p>
        </p:txBody>
      </p:sp>
    </p:spTree>
    <p:extLst>
      <p:ext uri="{BB962C8B-B14F-4D97-AF65-F5344CB8AC3E}">
        <p14:creationId xmlns:p14="http://schemas.microsoft.com/office/powerpoint/2010/main" val="14560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17E-6 -2.38778E-6 L 0.12802 0.150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2" y="754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3.70199E-8 L 0.41063 -0.1510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2" y="-75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-1.54558E-6 L 0.5357 -0.3028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5" y="-1515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5143E-6 2.70245E-6 L -0.00209 0.29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48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makes a </a:t>
            </a:r>
            <a:r>
              <a:rPr lang="en-US" b="1" dirty="0"/>
              <a:t>good</a:t>
            </a:r>
            <a:r>
              <a:rPr lang="en-US" dirty="0"/>
              <a:t> encoding?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28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/>
              <a:t>Morning challenge</a:t>
            </a:r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 	      A 	          W 	 D 	     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“parallel coordinates plot”</a:t>
            </a:r>
          </a:p>
        </p:txBody>
      </p:sp>
      <p:sp>
        <p:nvSpPr>
          <p:cNvPr id="22" name="Circular Arrow 21"/>
          <p:cNvSpPr/>
          <p:nvPr/>
        </p:nvSpPr>
        <p:spPr>
          <a:xfrm rot="364460" flipV="1">
            <a:off x="3997898" y="5013081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6488700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66" y="5618525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How would you build this using </a:t>
            </a:r>
            <a:r>
              <a:rPr lang="en-US" sz="3200" b="1" dirty="0">
                <a:latin typeface="Courier New" charset="0"/>
                <a:ea typeface="Courier New" charset="0"/>
                <a:cs typeface="Courier New" charset="0"/>
              </a:rPr>
              <a:t>ggplot2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417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7151" y="2895600"/>
            <a:ext cx="8369699" cy="2438400"/>
            <a:chOff x="434008" y="2819400"/>
            <a:chExt cx="7323487" cy="2133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0200" y="2819400"/>
              <a:ext cx="2347295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008" y="2819400"/>
              <a:ext cx="2385392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9400" y="2819400"/>
              <a:ext cx="2576327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1: 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Encodes </a:t>
            </a:r>
            <a:r>
              <a:rPr lang="en-US" b="1" dirty="0"/>
              <a:t>all </a:t>
            </a:r>
            <a:r>
              <a:rPr lang="en-US" dirty="0"/>
              <a:t>the facts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Fig. Courtesy of M </a:t>
            </a:r>
            <a:r>
              <a:rPr lang="en-US" sz="1200" dirty="0" err="1"/>
              <a:t>Krzywinski</a:t>
            </a:r>
            <a:endParaRPr lang="en-US" sz="1200" dirty="0"/>
          </a:p>
        </p:txBody>
      </p:sp>
      <p:pic>
        <p:nvPicPr>
          <p:cNvPr id="7" name="Picture 6" descr="Screen Shot 2016-02-22 at 8.46.56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2803609"/>
            <a:ext cx="8229600" cy="1951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647" y="5045665"/>
            <a:ext cx="6389106" cy="669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5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1: 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Encodes </a:t>
            </a:r>
            <a:r>
              <a:rPr lang="en-US" b="1" dirty="0"/>
              <a:t>only</a:t>
            </a:r>
            <a:r>
              <a:rPr lang="en-US" dirty="0"/>
              <a:t> the facts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Pages from principl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38" t="37944" b="4010"/>
          <a:stretch/>
        </p:blipFill>
        <p:spPr>
          <a:xfrm>
            <a:off x="838200" y="2590800"/>
            <a:ext cx="7595154" cy="39808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Adapted from </a:t>
            </a:r>
            <a:r>
              <a:rPr lang="en-US" sz="1200" dirty="0" err="1"/>
              <a:t>Mackinlay</a:t>
            </a:r>
            <a:r>
              <a:rPr lang="en-US" sz="1200" dirty="0"/>
              <a:t> J (1986) Automating the design of graphical presentations of relational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8658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consistent axes </a:t>
            </a:r>
            <a:r>
              <a:rPr lang="en-US" dirty="0"/>
              <a:t>when comparing charts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2344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Raina</a:t>
            </a:r>
            <a:r>
              <a:rPr lang="en-US" sz="1200" dirty="0"/>
              <a:t> SZ, et al. (2005) Evolution of base-substitution gradients</a:t>
            </a:r>
          </a:p>
          <a:p>
            <a:r>
              <a:rPr lang="en-US" sz="1200" dirty="0"/>
              <a:t>in primate mitochondrial genomes. Genome Res 15: 665-673.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391788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/>
              <a:t>legends</a:t>
            </a:r>
            <a:r>
              <a:rPr lang="en-US" dirty="0"/>
              <a:t>: order items according to appearance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142" y="2590800"/>
            <a:ext cx="1817458" cy="3467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6600" y="6581001"/>
            <a:ext cx="586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 principle, 2012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590800"/>
            <a:ext cx="2013500" cy="346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119" y="2097333"/>
            <a:ext cx="4038776" cy="43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3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r>
              <a:rPr lang="en-US" dirty="0"/>
              <a:t>Visual variation should </a:t>
            </a:r>
            <a:r>
              <a:rPr lang="en-US" b="1" dirty="0"/>
              <a:t>reflect and enhance </a:t>
            </a:r>
            <a:r>
              <a:rPr lang="en-US" dirty="0"/>
              <a:t>the underlying variation in the data</a:t>
            </a:r>
          </a:p>
          <a:p>
            <a:r>
              <a:rPr lang="en-US" dirty="0"/>
              <a:t>Avoid </a:t>
            </a:r>
            <a:r>
              <a:rPr lang="en-US" b="1" dirty="0"/>
              <a:t>visually similar </a:t>
            </a:r>
            <a:r>
              <a:rPr lang="en-US" dirty="0"/>
              <a:t>encodings for independent variables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79662" y="2414635"/>
            <a:ext cx="3159303" cy="5117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77" y="4114800"/>
            <a:ext cx="2279228" cy="216918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6377" y="3393897"/>
            <a:ext cx="7481850" cy="3159303"/>
            <a:chOff x="836377" y="3393897"/>
            <a:chExt cx="7481850" cy="31593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595"/>
            <a:stretch/>
          </p:blipFill>
          <p:spPr>
            <a:xfrm rot="5400000">
              <a:off x="4179662" y="2414635"/>
              <a:ext cx="3159303" cy="51178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377" y="4114800"/>
              <a:ext cx="2279228" cy="2169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0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size and alignment reduces visual complexity and aids interpretation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830733"/>
            <a:ext cx="3901110" cy="3380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743200"/>
            <a:ext cx="3901110" cy="34393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Fig. 1: </a:t>
            </a:r>
            <a:r>
              <a:rPr lang="en-US" sz="1200" dirty="0" err="1"/>
              <a:t>Sharov</a:t>
            </a:r>
            <a:r>
              <a:rPr lang="en-US" sz="1200" dirty="0"/>
              <a:t> AA et al. (2005) Genome-wide assembly and analysis of alternative transcripts in mouse. </a:t>
            </a:r>
            <a:r>
              <a:rPr lang="it-IT" sz="1200" dirty="0" err="1"/>
              <a:t>Genome</a:t>
            </a:r>
            <a:r>
              <a:rPr lang="it-IT" sz="1200" dirty="0"/>
              <a:t> Res 15: 748-754.</a:t>
            </a:r>
          </a:p>
          <a:p>
            <a:pPr algn="r"/>
            <a:r>
              <a:rPr lang="en-US" sz="1200" dirty="0"/>
              <a:t>Fig. 2: 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 principle, 2012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3705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20498</TotalTime>
  <Words>803</Words>
  <Application>Microsoft Macintosh PowerPoint</Application>
  <PresentationFormat>On-screen Show (4:3)</PresentationFormat>
  <Paragraphs>128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.AppleSystemUIFont</vt:lpstr>
      <vt:lpstr>Arial</vt:lpstr>
      <vt:lpstr>Calibri</vt:lpstr>
      <vt:lpstr>Courier New</vt:lpstr>
      <vt:lpstr>Lucida Grande</vt:lpstr>
      <vt:lpstr>Wingdings</vt:lpstr>
      <vt:lpstr>Clarity</vt:lpstr>
      <vt:lpstr>Equation</vt:lpstr>
      <vt:lpstr> MassMutual DSDP 2019: Visualization Techniques</vt:lpstr>
      <vt:lpstr>Pre-lunch activity: deconstructing graphics</vt:lpstr>
      <vt:lpstr>Discussion</vt:lpstr>
      <vt:lpstr>Principle 1: expressiveness</vt:lpstr>
      <vt:lpstr>Principle 1: expressiveness</vt:lpstr>
      <vt:lpstr>Principle 2: consistency</vt:lpstr>
      <vt:lpstr>Principle 2: consistency</vt:lpstr>
      <vt:lpstr>Principle 2: consistency</vt:lpstr>
      <vt:lpstr>Principle 2: consistency</vt:lpstr>
      <vt:lpstr>Tufte, 1983</vt:lpstr>
      <vt:lpstr>Tufte, 1983</vt:lpstr>
      <vt:lpstr>Tufte: maximize the data-ink ratio</vt:lpstr>
      <vt:lpstr>Familiar example</vt:lpstr>
      <vt:lpstr>Discussion</vt:lpstr>
      <vt:lpstr>Principle 3: importance ordering</vt:lpstr>
      <vt:lpstr>Principle 3: importance ordering</vt:lpstr>
      <vt:lpstr>Principle 3: importance ordering</vt:lpstr>
      <vt:lpstr>A caveat: “chart junk” and recall</vt:lpstr>
      <vt:lpstr>Chart junk and eye gaze</vt:lpstr>
      <vt:lpstr>What visualization techniques do you know?</vt:lpstr>
      <vt:lpstr>Bar chart</vt:lpstr>
      <vt:lpstr>Histogram</vt:lpstr>
      <vt:lpstr>Boxplot</vt:lpstr>
      <vt:lpstr>Boxplot add-ons</vt:lpstr>
      <vt:lpstr>Scatterplot</vt:lpstr>
      <vt:lpstr>Scatterplot matrix (SPLOM)</vt:lpstr>
      <vt:lpstr>Line chart</vt:lpstr>
      <vt:lpstr>Multiple variables: line chart matrix?</vt:lpstr>
      <vt:lpstr>Weirder idea</vt:lpstr>
      <vt:lpstr>Morning challenge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348</cp:revision>
  <cp:lastPrinted>2017-06-09T01:01:54Z</cp:lastPrinted>
  <dcterms:created xsi:type="dcterms:W3CDTF">2010-09-06T14:11:22Z</dcterms:created>
  <dcterms:modified xsi:type="dcterms:W3CDTF">2019-06-25T13:47:01Z</dcterms:modified>
</cp:coreProperties>
</file>